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b3a07e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b3a07e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8c4e4d43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8c4e4d43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dedaed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dedaed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1547533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81547533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81547533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8154753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1547533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154753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8154753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8154753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fdedaed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fdedaed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fdedaed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fdedaed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dedaed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dedaed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この辺りの解説を長くしても仕方がないので、ちょっと詳しめに作った感じを打ち消して、楕円を球面、平面に表すから色々あるんですよねぇ見たいな感じで短めに話す。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dedae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dedae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7a80689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7a80689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dedaed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dedaed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00a4b3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00a4b3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0a4b32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0a4b32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0a4b32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0a4b32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0a4b32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0a4b32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0a4b32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00a4b32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c4e4d43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c4e4d43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c4e4d43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8c4e4d43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dedaed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dedaed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fdedae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fdedae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ありがとう！PyConJP！ってドーンって文字が落ちてきてっていうアニメーションにしたい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dedaed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dedaed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dedaed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dedaed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dedaed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dedaed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59636d0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59636d0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8c4e4d434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8c4e4d43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8c4e4d43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8c4e4d43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9636d0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9636d0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59636d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59636d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59636d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59636d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9636d0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59636d0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815475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815475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59636d0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59636d0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8c4e4d43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8c4e4d43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c4e4d43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8c4e4d43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9636d0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9636d0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6b3a07e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6b3a07e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b3a07e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6b3a07e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6b3a07e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6b3a07e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b3a07e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6b3a07e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8c4e4d43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8c4e4d43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8c4e4d434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8c4e4d434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dedae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fdedae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070a1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070a1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7070a1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7070a1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7070a12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7070a12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7070a12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7070a12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8c4e4d43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8c4e4d4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8c4e4d43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8c4e4d43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6b3a07e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6b3a07e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6b3a07e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6b3a07e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6b3a07e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6b3a07e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6b3a07e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6b3a07e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fdedaed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fdedaed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7145118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7145118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7145118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7145118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7a80689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7a80689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7a80689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7a80689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7a80689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7a80689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7a80689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7a80689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fdedaed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fdedaed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医療関係者、社会を支える全ての方たちありがとう！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61d9d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61d9d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a80689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a80689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maps/cFh66Zmg4j7cgfsG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hyperlink" Target="https://techplay.jp/event/832814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colab.research.google.com/drive/1CU8jzoLs8Hv0NNmHqES3gtYqneX_PvNJ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conjp.blogspot.com/2016/06/python-boot-camp-in-kyoto.html" TargetMode="External"/><Relationship Id="rId4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lftp.mlit.go.jp/ksj/gml/datalist/KsjTmplt-L03-b_r.html" TargetMode="External"/><Relationship Id="rId4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lftp.mlit.go.jp/ksj/gml/datalist/KsjTmplt-N03-v3_0.html#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colab.research.google.com/drive/1_LNM-AKdpcuJb-vOzPKJt3O81o1jOGia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jpg"/><Relationship Id="rId4" Type="http://schemas.openxmlformats.org/officeDocument/2006/relationships/image" Target="../media/image3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e-stat.go.jp/gis" TargetMode="External"/><Relationship Id="rId4" Type="http://schemas.openxmlformats.org/officeDocument/2006/relationships/hyperlink" Target="https://colab.research.google.com/drive/1QspBpoW9BO_ofXmrLOX3a04YD5SE_3eH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3.jpg"/><Relationship Id="rId4" Type="http://schemas.openxmlformats.org/officeDocument/2006/relationships/image" Target="../media/image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0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9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olab.research.google.com/drive/1J3QU3Hv2iO1EKYGKma96CkkFeVqqzzrD?usp=sharing" TargetMode="External"/><Relationship Id="rId4" Type="http://schemas.openxmlformats.org/officeDocument/2006/relationships/hyperlink" Target="https://www.eorc.jaxa.jp/ptree/userguide_j.html" TargetMode="External"/><Relationship Id="rId5" Type="http://schemas.openxmlformats.org/officeDocument/2006/relationships/hyperlink" Target="https://www.eorc.jaxa.jp/ptree/userguide_j.html" TargetMode="External"/><Relationship Id="rId6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Y5cynCN_Oyo" TargetMode="External"/><Relationship Id="rId4" Type="http://schemas.openxmlformats.org/officeDocument/2006/relationships/image" Target="../media/image3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FZ8ONXlGiXA" TargetMode="External"/><Relationship Id="rId4" Type="http://schemas.openxmlformats.org/officeDocument/2006/relationships/image" Target="../media/image3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lab.research.google.com/drive/1hajaEIBbUwGWvm5JbnJ6y0WhsMDwc3Yi?usp=sharing" TargetMode="External"/><Relationship Id="rId4" Type="http://schemas.openxmlformats.org/officeDocument/2006/relationships/hyperlink" Target="https://scihub.copernicus.eu/twiki/pub/SciHubWebPortal/TermsConditions/Sentinel_Data_Terms_and_Conditions.pdf" TargetMode="External"/><Relationship Id="rId5" Type="http://schemas.openxmlformats.org/officeDocument/2006/relationships/hyperlink" Target="https://scihub.copernicus.eu/" TargetMode="External"/><Relationship Id="rId6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1.jpg"/><Relationship Id="rId4" Type="http://schemas.openxmlformats.org/officeDocument/2006/relationships/image" Target="../media/image4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2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annari-python.connpass.com/" TargetMode="External"/><Relationship Id="rId4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eo-python-site.readthedocs.io/en/latest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geopandas.org/" TargetMode="External"/><Relationship Id="rId5" Type="http://schemas.openxmlformats.org/officeDocument/2006/relationships/hyperlink" Target="http://xarray.pydata.org/en/stable/" TargetMode="External"/><Relationship Id="rId6" Type="http://schemas.openxmlformats.org/officeDocument/2006/relationships/hyperlink" Target="https://python-visualization.github.io/folium/" TargetMode="External"/><Relationship Id="rId7" Type="http://schemas.openxmlformats.org/officeDocument/2006/relationships/hyperlink" Target="https://plotly.com/python/" TargetMode="External"/><Relationship Id="rId8" Type="http://schemas.openxmlformats.org/officeDocument/2006/relationships/hyperlink" Target="https://deckgl.readthedocs.io/en/lates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www.e-stat.go.jp/gis" TargetMode="External"/><Relationship Id="rId5" Type="http://schemas.openxmlformats.org/officeDocument/2006/relationships/hyperlink" Target="https://www.eorc.jaxa.jp/ptree/index_j.html" TargetMode="External"/><Relationship Id="rId6" Type="http://schemas.openxmlformats.org/officeDocument/2006/relationships/hyperlink" Target="https://scihub.copernicus.e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9275" y="1357050"/>
            <a:ext cx="85206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位置データもPythonで！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68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PyConJP2021 2021/10/15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合同会社長目　小川　英幸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位置データに関して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コロナ禍の私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コロナ禍、外に出れない・・・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2019年だと9月は東京でPyConJPに出て、10月はPyCon China 北京に行ったりしていた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しかし、不要不急といわれて・・・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家で仕事をしている私の行動範囲（2020/3 - 2021/10 99%）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北: MK</a:t>
            </a:r>
            <a:r>
              <a:rPr lang="ja"/>
              <a:t>ボウル上賀茂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88" y="1017725"/>
            <a:ext cx="5637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南: </a:t>
            </a:r>
            <a:r>
              <a:rPr lang="ja"/>
              <a:t>京都駅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75" y="1017725"/>
            <a:ext cx="27990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西: </a:t>
            </a:r>
            <a:r>
              <a:rPr lang="ja"/>
              <a:t>金閣寺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50" y="1017725"/>
            <a:ext cx="34417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東: </a:t>
            </a:r>
            <a:r>
              <a:rPr lang="ja"/>
              <a:t>銀閣寺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12" y="1017725"/>
            <a:ext cx="36985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グーグルマップを使って見る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京都の人しか分からんというわけで、グーグルで見てみましょう！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Googlemap: マイプレイス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https://goo.gl/maps/cFh66Zmg4j7cgfsG7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 は賢い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グーグルだと場所の名称でプロットされる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ex. 銀閣寺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住所: </a:t>
            </a:r>
            <a:r>
              <a:rPr lang="ja" sz="1200">
                <a:solidFill>
                  <a:schemeClr val="dk1"/>
                </a:solidFill>
              </a:rPr>
              <a:t>〒606-8402 京都府京都市左京区銀閣寺町2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多分　地名 -&gt; 住所 -&gt; 座標でプロットされてると推測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銀閣寺　座標で検索 -&gt; 緯度経度 35.0270° N, 135.7983° 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ジオコーディング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位置データをプロットする際に住所を渡さない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緯度経度などの座標で指定する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地名・住所などから緯度経度への変換をジオコーディングと呼ぶ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ジオコーディング事例(googleのgeocoding API: 要API_KEY)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475" y="2704850"/>
            <a:ext cx="5111050" cy="20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座標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緯度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南北を表現（90度まで）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赤道を0度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経度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東西を表現（180度まで）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本初子午線を0度: グリニッジ天文台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から102．478m東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小数</a:t>
            </a:r>
            <a:r>
              <a:rPr lang="ja" sz="1400"/>
              <a:t>で表現される場合もあるが度・分・秒で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400"/>
              <a:t>　　表現されることも多く、分秒を60で割る必要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緯度経度を数値で表現すると位置が特定できる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一方で、表現が複数存在し・・・・</a:t>
            </a:r>
            <a:endParaRPr sz="1400"/>
          </a:p>
        </p:txBody>
      </p:sp>
      <p:sp>
        <p:nvSpPr>
          <p:cNvPr id="171" name="Google Shape;171;p31"/>
          <p:cNvSpPr txBox="1"/>
          <p:nvPr/>
        </p:nvSpPr>
        <p:spPr>
          <a:xfrm>
            <a:off x="4985400" y="4327700"/>
            <a:ext cx="32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Peter Mercator, Public domain, ウィキメディア・コモンズ経由で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95" y="1113512"/>
            <a:ext cx="3583799" cy="31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825" y="96100"/>
            <a:ext cx="3062175" cy="30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83675"/>
            <a:ext cx="85206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名前: 小川　英幸(@ogawahideyuki)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会社: 合同会社 長目　代表社員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一緒に働いてくれる方募集中！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国勢調査を触るイベントも！: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https://techplay.jp/event/832814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趣味: 禁酒（4年目）/ ジョギング / 中国語 / BTS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アラフォーからの独学でプログラミングを始め、株やら社会分析なんかに役立つことが分かりハマって早5年ちょい。</a:t>
            </a:r>
            <a:r>
              <a:rPr lang="ja">
                <a:solidFill>
                  <a:srgbClr val="FF0000"/>
                </a:solidFill>
              </a:rPr>
              <a:t>証券アナリスト</a:t>
            </a:r>
            <a:r>
              <a:rPr lang="ja"/>
              <a:t>という分析系の資格を保有。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最近は社会課題・環境問題の解決的な仕事がしたい。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登壇: PyConJP2019 / PyCon China in 北京 / PyCon mini Hiroshima 2020 / PyConJP2020 チュートリアル</a:t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6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自己紹介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座標参照系（CRS）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位置を表現するための定義が複数存在する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でこぼこ楕円の地球をどうするかを定義する測地系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地球を球体で表現するか？平面で表現するかの座標系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多数存在する測地系と座標系の組み合わせ =&gt; 座標参照系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GeoRepositoryというサイトによると、6547のCRSがあるようだ</a:t>
            </a:r>
            <a:endParaRPr/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 sz="1300">
                <a:solidFill>
                  <a:srgbClr val="2C2F34"/>
                </a:solidFill>
                <a:highlight>
                  <a:srgbClr val="FFFFFF"/>
                </a:highlight>
              </a:rPr>
              <a:t>The International Association of Oil &amp; Gas Producers (IOGP) による運営だそうだ</a:t>
            </a:r>
            <a:endParaRPr b="1" sz="1300">
              <a:solidFill>
                <a:srgbClr val="2C2F34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この辺りに注意しないと、全然位置データを活かせないとかなる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正確な情報は本などを参照ください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Shapely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地理空間情報の表現。shapelyを使う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Point(点)、LineString（線）、Polygon（面）を使って空間を表現する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x, y の順に数値を渡す（経度・緯度）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それぞれをまとめてしまう Multi* もある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Point : MultiPoint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LineString : MultiString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Polygon : MultiPolygon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ここからのノートブック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https://colab.research.google.com/drive/1CU8jzoLs8Hv0NNmHqES3gtYqneX_PvNJ?usp=sharing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行動範囲をPointで表現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MultiPointにすると、4つの点で表示される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9750"/>
            <a:ext cx="3951675" cy="2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375" y="2109749"/>
            <a:ext cx="4411826" cy="1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</a:t>
            </a:r>
            <a:r>
              <a:rPr lang="ja"/>
              <a:t>LineString</a:t>
            </a:r>
            <a:r>
              <a:rPr lang="ja"/>
              <a:t>で表現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</a:t>
            </a:r>
            <a:r>
              <a:rPr lang="ja"/>
              <a:t>を複数LineStringに渡すと線で表現される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東西と南北を線にしてみる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13" y="2153852"/>
            <a:ext cx="6954375" cy="2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行動範囲をPolygonで表現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Pointを複数Polygonに渡すと面で表現される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4</a:t>
            </a:r>
            <a:r>
              <a:rPr lang="ja"/>
              <a:t>点を面に変換する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63" y="1943175"/>
            <a:ext cx="4922075" cy="2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</a:t>
            </a:r>
            <a:r>
              <a:rPr lang="ja"/>
              <a:t>プロットする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r>
              <a:rPr lang="ja"/>
              <a:t>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017725"/>
            <a:ext cx="4649151" cy="3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座標参照系を変換して距離を測る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距離を測ったりする場合、座標参照系変更する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今回の場合 EPSG4326 =&gt; EPSG6674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そうすることにより線分の距離を計測できる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色々な属性で色々データが取得できる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0" y="2571750"/>
            <a:ext cx="3664650" cy="2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00" y="2571750"/>
            <a:ext cx="4048358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ファイル形式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2つのデータ形式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ラスタデータ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格子状にデータが格納されている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GeoTIFFなど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rasterio, </a:t>
            </a:r>
            <a:r>
              <a:rPr b="1" lang="ja"/>
              <a:t>xarray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ベクタデータ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ポイントやラインストリング、ポリゴンから作られる座標データ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Shape、GeoJSON、KMLなど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Shapeは3－5個くらいのファイルから構成される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</a:t>
            </a:r>
            <a:r>
              <a:rPr b="1" lang="ja"/>
              <a:t>geopandas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5年前の写真がPyConJP Blogに!!!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Python Boot Camp in 京都を開催しました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38" y="1093925"/>
            <a:ext cx="4183927" cy="28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688" y="458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ラスターデータ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688" y="112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国土数値情報: 土地利用細分メッシュ（ラスタ版）データ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https://nlftp.mlit.go.jp/ksj/gml/datalist/KsjTmplt-L03-b_r.html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ここでは京都近辺を扱う: 5235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zipを解凍してtifファイルをxarrayのopen_rasterio関数で読み込み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データは各地点の100mメッシュに土地被覆分類の値が格納されている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実際の読み込みとオブジェクト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75" y="2869950"/>
            <a:ext cx="6460427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ラスターデータ２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私の1年半の行動範囲を切り出す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plotメソッドで可視化できる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xarrayを使うと、データの切り出しも容易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75" y="2356776"/>
            <a:ext cx="5781249" cy="2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ベクターデータ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利用データ: 国土数値情報: 行政区域データ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https://nlftp.mlit.go.jp/ksj/gml/datalist/KsjTmplt-N03-v3_0.html#</a:t>
            </a:r>
            <a:r>
              <a:rPr lang="ja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例によって今回扱うのは京都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ZIPにはshape, geojson両方が含まれる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foliumで可視化する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45" y="2678550"/>
            <a:ext cx="3004450" cy="1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75" y="2629413"/>
            <a:ext cx="5086149" cy="1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ベクターデータ２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私の行動範囲の区はどれか調べる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intersectsメソッドを使う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そこだけをfoliumを使って可視化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水色の部分がベクターデータ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グーグルの衛星画像を用いて観察する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個人的に左京区の長さに驚き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25" y="1463200"/>
            <a:ext cx="3094924" cy="3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2125"/>
            <a:ext cx="4907025" cy="17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個人の行動データ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個人の行動データ(1)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GPS trajectory linked data project のリポジトリにあるデータ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https://github.com/koujikozaki/GPS2LOD</a:t>
            </a:r>
            <a:r>
              <a:rPr lang="ja"/>
              <a:t> (CC4.0)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CSVファイル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内容: あるカンファレンス時の行動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時間と位置データ、高度、スピードなどのデータがある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みんな真面目に行動していたか、データを観察してみます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https://colab.research.google.com/drive/1_LNM-AKdpcuJb-vOzPKJt3O81o1jOGia?usp=sharing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データ処理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今回活用するのはスピード、位置情報、個人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30分おきのデータに変換（元データは時間がバラバラなため、今回発表用の加工）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小数で存在する位置情報をshapely.geometry.Point型に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DataFrame =&gt; GeoDataFrameに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 =&gt; GeoJson ファイルに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個人の行動データ(2)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全員の行動の中心点は？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MultiPointのcentroid属性で取得できるが、移動の中心になる・・・（左）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floatである位置データからmedianを作った（右）: ビンゴ！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71750"/>
            <a:ext cx="4084500" cy="24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00" y="2568129"/>
            <a:ext cx="4084500" cy="24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個人の行動データ(3)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全ての人の行動を観察する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頻度が多かった場所などをヒートマップを使って観察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各個人を色で分けで観察</a:t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9575"/>
            <a:ext cx="4136599" cy="24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32" y="2429575"/>
            <a:ext cx="4085068" cy="24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個人の行動データ(4)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ある時点の各個人のスピードを円の大きさで表現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集まり具合をヒートマップで表現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24" y="1997976"/>
            <a:ext cx="4913752" cy="2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Thank you! PyConJP!!!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38" y="1152475"/>
            <a:ext cx="6596125" cy="3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個人の行動データ(5)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各個人の1日の緯度距離を比較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座標参照系を変更して、メートルで表現（EPSG4326 =&gt; EPSG6673）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13" y="1951125"/>
            <a:ext cx="5234576" cy="30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国勢調査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国勢調査(1)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/>
              <a:t>国勢調査は国の最も重要な統計調査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/>
              <a:t>各家庭の構成人数や年齢などのデータも得れる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/>
              <a:t>全国、町・字で分けられたもの、1km、500m、250mメッシュでデータが作成されている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/>
              <a:t>統計データと境界データが別に置かれており、地域のデータはその2つをマージして作成する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/>
              <a:t>csvとshapeファイルで取得できる（zipに固められている）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今回は人口など基本統計に関する事項を使って、マーケティングする事例を示す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0から14歳にマーケティング</a:t>
            </a:r>
            <a:endParaRPr>
              <a:solidFill>
                <a:schemeClr val="dk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外国人居住者の方にマーケティング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https://colab.research.google.com/drive/1QspBpoW9BO_ofXmrLOX3a04YD5SE_3eH?usp=sharing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国勢調査(2)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京都の中心部が含まれるデータを作りました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250メートルメッシュで、人口総数、男女比、年齢構成、世帯数などのデータ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KEY_CODEで位置データとマージした</a:t>
            </a:r>
            <a:endParaRPr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00" y="2136525"/>
            <a:ext cx="4599598" cy="2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国勢調査(3)</a:t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0～14歳人口を使って、若い層が多そうなエリアを探す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総数とレシオを作る（300人以上、40％）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この辺りはPandas的な処理で作成できる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75" y="2878950"/>
            <a:ext cx="3278101" cy="19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25" y="2873793"/>
            <a:ext cx="3278098" cy="196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国勢調査(4)</a:t>
            </a:r>
            <a:endParaRPr/>
          </a:p>
        </p:txBody>
      </p:sp>
      <p:sp>
        <p:nvSpPr>
          <p:cNvPr id="356" name="Google Shape;35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コロナ禍で困っている外国人在住者に情報を届ける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近くに外国人の方がおられない方ほど情報の取得が難しそう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250メートルメッシュで10人以下の地域を探す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75" y="2186375"/>
            <a:ext cx="4565049" cy="27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国勢調査(5)</a:t>
            </a:r>
            <a:endParaRPr/>
          </a:p>
        </p:txBody>
      </p:sp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10人以下が予想以上に多かったので、10人以上も調べてみた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0" y="1789050"/>
            <a:ext cx="5349502" cy="32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気象データ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執筆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どちらも可視化がインタラテクィブに作れるフレームワークDashに関して執筆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99" y="1152475"/>
            <a:ext cx="1901649" cy="26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25" y="1135709"/>
            <a:ext cx="1901650" cy="272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気象データ with xarray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データはPTree 気象データ　</a:t>
            </a: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「(c) JAXA・気象庁」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3255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76"/>
              <a:buChar char="-"/>
            </a:pPr>
            <a:r>
              <a:rPr lang="ja" sz="1175">
                <a:solidFill>
                  <a:srgbClr val="222222"/>
                </a:solidFill>
                <a:highlight>
                  <a:srgbClr val="FFFFFF"/>
                </a:highlight>
              </a:rPr>
              <a:t>Colab: </a:t>
            </a:r>
            <a:r>
              <a:rPr lang="ja" sz="1175" u="sng">
                <a:solidFill>
                  <a:schemeClr val="hlink"/>
                </a:solidFill>
                <a:hlinkClick r:id="rId3"/>
              </a:rPr>
              <a:t>https://colab.research.google.com/drive/1J3QU3Hv2iO1EKYGKma96CkkFeVqqzzrD?usp=sharing</a:t>
            </a:r>
            <a:endParaRPr sz="1175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データ解説:</a:t>
            </a:r>
            <a:r>
              <a:rPr lang="ja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 </a:t>
            </a:r>
            <a:r>
              <a:rPr lang="ja" sz="1700" u="sng">
                <a:solidFill>
                  <a:schemeClr val="hlink"/>
                </a:solidFill>
                <a:hlinkClick r:id="rId5"/>
              </a:rPr>
              <a:t>https://www.eorc.jaxa.jp/ptree/userguide_j.html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非営利利用のみ。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営利の場合購入しましょう！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データはNetCDF形式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多次元アレイ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xarrayを使って読み込みます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やること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太陽光量の一日の変化を見る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83" name="Google Shape;38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66325"/>
            <a:ext cx="4338224" cy="27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気象データ with xarray(2)</a:t>
            </a:r>
            <a:endParaRPr/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r>
              <a:rPr lang="ja"/>
              <a:t>の使い方は直感的で分かりやすい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pandasが使えたら行けると思う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UIも分かりやすい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ファイルをまとめて読み込むことも！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35-35.5 / 135-135.5のデータを使う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2830125"/>
            <a:ext cx="4049258" cy="1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7950"/>
            <a:ext cx="4409524" cy="2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気象データ with xarray and plotly</a:t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r>
              <a:rPr lang="ja"/>
              <a:t>を使って時間ごとのデータを可視化する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動いた方が体感できる！！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P-Tree、ひまわりのSWRをPlotlyを使って可視化" id="398" name="Google Shape;398;p64" title="pycon jaxa chomoku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25" y="1983825"/>
            <a:ext cx="3848950" cy="2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気象データ with xarray and pydeck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一日の合計を表現する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場所ごとにグループバイして1日分を合計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pydeckを利用する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ひまわりデータをPydeckを用いて可視化" id="405" name="Google Shape;405;p65" title="pycon jaxa pyde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238" y="2159100"/>
            <a:ext cx="3381526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アジェンダ</a:t>
            </a:r>
            <a:endParaRPr/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ファイル形式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衛星データ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311700" y="47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衛星データ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 Sentinel2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900"/>
              <a:t>Colab: </a:t>
            </a:r>
            <a:r>
              <a:rPr lang="ja" sz="1200" u="sng">
                <a:solidFill>
                  <a:schemeClr val="hlink"/>
                </a:solidFill>
                <a:hlinkClick r:id="rId3"/>
              </a:rPr>
              <a:t>https://colab.research.google.com/drive/1hajaEIBbUwGWvm5JbnJ6y0WhsMDwc3Yi?usp=sharing</a:t>
            </a:r>
            <a:endParaRPr sz="9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4"/>
              </a:rPr>
              <a:t>ライセンス</a:t>
            </a:r>
            <a:r>
              <a:rPr lang="ja"/>
              <a:t> Copernicus Open Access Hub (</a:t>
            </a:r>
            <a:r>
              <a:rPr lang="ja" u="sng">
                <a:solidFill>
                  <a:schemeClr val="hlink"/>
                </a:solidFill>
                <a:hlinkClick r:id="rId5"/>
              </a:rPr>
              <a:t>リンク</a:t>
            </a:r>
            <a:r>
              <a:rPr lang="ja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色々ファイルがあるが、ラスターデータがjp2ファイルにある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そのファイルをrioxarrayを使って読み込み処理する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1pixel / 10mのTCIイメージを読み込む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地元の田上山を観察する（都合1年前しかさかのぼれないので、その2つを比較する）</a:t>
            </a:r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288" y="3036275"/>
            <a:ext cx="4039426" cy="1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衛星データ2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そのまま可視化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大阪・京都・奈良・滋賀辺りの衛星画像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位置情報が経度・緯度でないので変更する（EPSG:32653 =&gt; EPSG:4326）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前もって準備していた田上山の見たい部分の位置データ呼び出し、切り取る</a:t>
            </a:r>
            <a:endParaRPr/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75" y="2571749"/>
            <a:ext cx="2368776" cy="23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2605948"/>
            <a:ext cx="2368776" cy="23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衛星データ3 : 2020/10/12</a:t>
            </a:r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07" y="1246325"/>
            <a:ext cx="3792594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衛星データ4 : 2021/10/2</a:t>
            </a:r>
            <a:endParaRPr/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450" y="1246625"/>
            <a:ext cx="3905091" cy="3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はんなりPython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京都のコミュニティ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オンライン化して全国へ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週1回くらいは開催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投げ銭制度を導入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寄付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PyCharity さん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赤十字 さん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日本学生支援機構 さん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https://hannari-python.connpass.com/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475" y="837875"/>
            <a:ext cx="4185400" cy="2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Python</a:t>
            </a:r>
            <a:r>
              <a:rPr lang="ja"/>
              <a:t>で位置データを活用するのは容易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一方で、正確な知識はかなり複雑で、この辺りは専門家と協力して触りたいところ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データが整備されれば、社会課題の解決などに協力できそう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「どう行動していくか？」が、データが触れたり、コードが書けたりする私たちの課題かもしれません。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まとめ２</a:t>
            </a:r>
            <a:endParaRPr/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8" y="1017725"/>
            <a:ext cx="6620424" cy="3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3"/>
          <p:cNvSpPr txBox="1"/>
          <p:nvPr/>
        </p:nvSpPr>
        <p:spPr>
          <a:xfrm>
            <a:off x="4994400" y="4596900"/>
            <a:ext cx="41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ghibli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https://www.ghibli.jp/works/mononoke/#frame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311700" y="6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</a:t>
            </a:r>
            <a:endParaRPr/>
          </a:p>
        </p:txBody>
      </p:sp>
      <p:sp>
        <p:nvSpPr>
          <p:cNvPr id="463" name="Google Shape;463;p74"/>
          <p:cNvSpPr txBox="1"/>
          <p:nvPr/>
        </p:nvSpPr>
        <p:spPr>
          <a:xfrm>
            <a:off x="2286000" y="2600100"/>
            <a:ext cx="6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25" y="1500725"/>
            <a:ext cx="5082050" cy="3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参考資料</a:t>
            </a:r>
            <a:endParaRPr/>
          </a:p>
        </p:txBody>
      </p:sp>
      <p:sp>
        <p:nvSpPr>
          <p:cNvPr id="470" name="Google Shape;47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books(only japanese)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地図リテラシー入門　羽田康祐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その問題、デジタル地図が解決します　中島円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GIS地理情報システム　矢野桂司　創元社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for study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GEO-PYTHON(</a:t>
            </a:r>
            <a:r>
              <a:rPr lang="ja" sz="1150">
                <a:solidFill>
                  <a:srgbClr val="333333"/>
                </a:solidFill>
                <a:highlight>
                  <a:srgbClr val="FFFFFF"/>
                </a:highlight>
              </a:rPr>
              <a:t>University of Helsinki</a:t>
            </a:r>
            <a:r>
              <a:rPr lang="ja"/>
              <a:t>) </a:t>
            </a:r>
            <a:r>
              <a:rPr lang="ja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Packeges</a:t>
            </a:r>
            <a:endParaRPr/>
          </a:p>
        </p:txBody>
      </p:sp>
      <p:sp>
        <p:nvSpPr>
          <p:cNvPr id="476" name="Google Shape;47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https://geopandas.org/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5"/>
              </a:rPr>
              <a:t>http://xarray.pydata.org/en/stable/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6"/>
              </a:rPr>
              <a:t>https://python-visualization.github.io/folium/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7"/>
              </a:rPr>
              <a:t>https://plotly.com/python/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8"/>
              </a:rPr>
              <a:t>https://deckgl.readthedocs.io/en/latest/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</a:t>
            </a:r>
            <a:endParaRPr/>
          </a:p>
        </p:txBody>
      </p:sp>
      <p:sp>
        <p:nvSpPr>
          <p:cNvPr id="482" name="Google Shape;48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2100">
                <a:solidFill>
                  <a:srgbClr val="202124"/>
                </a:solidFill>
                <a:highlight>
                  <a:srgbClr val="F8F9FA"/>
                </a:highlight>
              </a:rPr>
              <a:t>Behavior data of 11 people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GPS trajectory linked data project　</a:t>
            </a:r>
            <a:r>
              <a:rPr lang="ja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Link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kokuse-chosa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eStat Statistics GIS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kokuse-chosa (2015) 250meter mesh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JAXA HIMAWARI MONITOR: </a:t>
            </a:r>
            <a:r>
              <a:rPr lang="ja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Sentinel2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Copernicus Open Access Hub: </a:t>
            </a:r>
            <a:r>
              <a:rPr lang="ja" u="sng">
                <a:solidFill>
                  <a:schemeClr val="hlink"/>
                </a:solidFill>
                <a:hlinkClick r:id="rId6"/>
              </a:rPr>
              <a:t>Link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トーク前にありがとう！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2056950"/>
            <a:ext cx="85206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08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 ありがとう！</a:t>
            </a:r>
            <a:endParaRPr b="1" sz="10800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197800" y="1533750"/>
            <a:ext cx="633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200">
                <a:latin typeface="MS PGothic"/>
                <a:ea typeface="MS PGothic"/>
                <a:cs typeface="MS PGothic"/>
                <a:sym typeface="MS PGothic"/>
              </a:rPr>
              <a:t>医療関係者ならびに社会を支える全ての方たちに</a:t>
            </a:r>
            <a:endParaRPr b="1" sz="220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トークの動機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仕事で多く位置データを扱った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我々の住むリアルワールドを扱うのに、位置データは重要だと痛感した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一方で、利用法などが語られることは少ない（私調べ）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トークすることにより、色々と他の方も語り始めるのではという期待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基礎的な部分と活用方法を話します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あと間違いも存在するかもしれませんので、お気づきの方はご指摘いただけますと幸いです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主要な利用パッケージ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地理空間情報を表データとして扱う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多次元データを扱う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 / plotly / 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地理空間情報の可視化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